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elegraf Bold" charset="1" panose="00000800000000000000"/>
      <p:regular r:id="rId17"/>
    </p:embeddedFont>
    <p:embeddedFont>
      <p:font typeface="Telegraf" charset="1" panose="00000500000000000000"/>
      <p:regular r:id="rId18"/>
    </p:embeddedFont>
    <p:embeddedFont>
      <p:font typeface="Telegraf Extra-Light" charset="1" panose="000003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7868676" y="57274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5957" y="4161481"/>
            <a:ext cx="15134802" cy="1687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20"/>
              </a:lnSpc>
              <a:spcBef>
                <a:spcPct val="0"/>
              </a:spcBef>
            </a:pPr>
            <a:r>
              <a:rPr lang="en-US" b="true" sz="9300" spc="46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SARCASM DETECTION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05957" y="5804198"/>
            <a:ext cx="17597861" cy="69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  <a:spcBef>
                <a:spcPct val="0"/>
              </a:spcBef>
            </a:pPr>
            <a:r>
              <a:rPr lang="en-US" sz="3800" spc="41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DISTILBERT FINE-TUNING FOR GERMAN DIALECTS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32284"/>
            <a:ext cx="2554023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46639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13" id="13"/>
          <p:cNvGrpSpPr/>
          <p:nvPr/>
        </p:nvGrpSpPr>
        <p:grpSpPr>
          <a:xfrm rot="5400000">
            <a:off x="12548487" y="-5306211"/>
            <a:ext cx="737638" cy="12669823"/>
            <a:chOff x="0" y="0"/>
            <a:chExt cx="194275" cy="333690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94275" cy="3336908"/>
            </a:xfrm>
            <a:custGeom>
              <a:avLst/>
              <a:gdLst/>
              <a:ahLst/>
              <a:cxnLst/>
              <a:rect r="r" b="b" t="t" l="l"/>
              <a:pathLst>
                <a:path h="3336908" w="194275">
                  <a:moveTo>
                    <a:pt x="97138" y="0"/>
                  </a:moveTo>
                  <a:lnTo>
                    <a:pt x="97138" y="0"/>
                  </a:lnTo>
                  <a:cubicBezTo>
                    <a:pt x="150785" y="0"/>
                    <a:pt x="194275" y="43490"/>
                    <a:pt x="194275" y="97138"/>
                  </a:cubicBezTo>
                  <a:lnTo>
                    <a:pt x="194275" y="3239770"/>
                  </a:lnTo>
                  <a:cubicBezTo>
                    <a:pt x="194275" y="3293418"/>
                    <a:pt x="150785" y="3336908"/>
                    <a:pt x="97138" y="3336908"/>
                  </a:cubicBezTo>
                  <a:lnTo>
                    <a:pt x="97138" y="3336908"/>
                  </a:lnTo>
                  <a:cubicBezTo>
                    <a:pt x="43490" y="3336908"/>
                    <a:pt x="0" y="3293418"/>
                    <a:pt x="0" y="3239770"/>
                  </a:cubicBezTo>
                  <a:lnTo>
                    <a:pt x="0" y="97138"/>
                  </a:lnTo>
                  <a:cubicBezTo>
                    <a:pt x="0" y="43490"/>
                    <a:pt x="43490" y="0"/>
                    <a:pt x="97138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94275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true" rot="-9792160">
            <a:off x="11539145" y="901496"/>
            <a:ext cx="11440309" cy="6849885"/>
          </a:xfrm>
          <a:custGeom>
            <a:avLst/>
            <a:gdLst/>
            <a:ahLst/>
            <a:cxnLst/>
            <a:rect r="r" b="b" t="t" l="l"/>
            <a:pathLst>
              <a:path h="6849885" w="11440309">
                <a:moveTo>
                  <a:pt x="0" y="6849885"/>
                </a:moveTo>
                <a:lnTo>
                  <a:pt x="11440310" y="6849885"/>
                </a:lnTo>
                <a:lnTo>
                  <a:pt x="11440310" y="0"/>
                </a:lnTo>
                <a:lnTo>
                  <a:pt x="0" y="0"/>
                </a:lnTo>
                <a:lnTo>
                  <a:pt x="0" y="6849885"/>
                </a:lnTo>
                <a:close/>
              </a:path>
            </a:pathLst>
          </a:custGeom>
          <a:blipFill>
            <a:blip r:embed="rId4">
              <a:alphaModFix amt="27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58567">
            <a:off x="8915153" y="-1740770"/>
            <a:ext cx="12616666" cy="5346312"/>
          </a:xfrm>
          <a:custGeom>
            <a:avLst/>
            <a:gdLst/>
            <a:ahLst/>
            <a:cxnLst/>
            <a:rect r="r" b="b" t="t" l="l"/>
            <a:pathLst>
              <a:path h="5346312" w="12616666">
                <a:moveTo>
                  <a:pt x="12616667" y="0"/>
                </a:moveTo>
                <a:lnTo>
                  <a:pt x="0" y="0"/>
                </a:lnTo>
                <a:lnTo>
                  <a:pt x="0" y="5346313"/>
                </a:lnTo>
                <a:lnTo>
                  <a:pt x="12616667" y="5346313"/>
                </a:lnTo>
                <a:lnTo>
                  <a:pt x="1261666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432187">
            <a:off x="-3465428" y="6019244"/>
            <a:ext cx="13885117" cy="8313714"/>
          </a:xfrm>
          <a:custGeom>
            <a:avLst/>
            <a:gdLst/>
            <a:ahLst/>
            <a:cxnLst/>
            <a:rect r="r" b="b" t="t" l="l"/>
            <a:pathLst>
              <a:path h="8313714" w="13885117">
                <a:moveTo>
                  <a:pt x="0" y="0"/>
                </a:moveTo>
                <a:lnTo>
                  <a:pt x="13885117" y="0"/>
                </a:lnTo>
                <a:lnTo>
                  <a:pt x="13885117" y="8313714"/>
                </a:lnTo>
                <a:lnTo>
                  <a:pt x="0" y="8313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168477" y="-348153"/>
            <a:ext cx="8500415" cy="5587359"/>
            <a:chOff x="0" y="0"/>
            <a:chExt cx="2238793" cy="147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38793" cy="1471568"/>
            </a:xfrm>
            <a:custGeom>
              <a:avLst/>
              <a:gdLst/>
              <a:ahLst/>
              <a:cxnLst/>
              <a:rect r="r" b="b" t="t" l="l"/>
              <a:pathLst>
                <a:path h="1471568" w="2238793">
                  <a:moveTo>
                    <a:pt x="0" y="0"/>
                  </a:moveTo>
                  <a:lnTo>
                    <a:pt x="2238793" y="0"/>
                  </a:lnTo>
                  <a:lnTo>
                    <a:pt x="2238793" y="1471568"/>
                  </a:lnTo>
                  <a:lnTo>
                    <a:pt x="0" y="147156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238793" cy="1528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-1289773" y="2034441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816368"/>
            <a:ext cx="8892500" cy="2076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04"/>
              </a:lnSpc>
            </a:pPr>
            <a:r>
              <a:rPr lang="en-US" sz="78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PLANS &amp; ASPIRATIONS</a:t>
            </a:r>
          </a:p>
        </p:txBody>
      </p:sp>
      <p:grpSp>
        <p:nvGrpSpPr>
          <p:cNvPr name="Group 9" id="9"/>
          <p:cNvGrpSpPr/>
          <p:nvPr/>
        </p:nvGrpSpPr>
        <p:grpSpPr>
          <a:xfrm rot="5400000">
            <a:off x="12996188" y="-3041057"/>
            <a:ext cx="643045" cy="8066054"/>
            <a:chOff x="0" y="0"/>
            <a:chExt cx="169362" cy="21243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9362" cy="2124393"/>
            </a:xfrm>
            <a:custGeom>
              <a:avLst/>
              <a:gdLst/>
              <a:ahLst/>
              <a:cxnLst/>
              <a:rect r="r" b="b" t="t" l="l"/>
              <a:pathLst>
                <a:path h="2124393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039712"/>
                  </a:lnTo>
                  <a:cubicBezTo>
                    <a:pt x="169362" y="2086480"/>
                    <a:pt x="131449" y="2124393"/>
                    <a:pt x="84681" y="2124393"/>
                  </a:cubicBezTo>
                  <a:lnTo>
                    <a:pt x="84681" y="2124393"/>
                  </a:lnTo>
                  <a:cubicBezTo>
                    <a:pt x="62222" y="2124393"/>
                    <a:pt x="40683" y="2115471"/>
                    <a:pt x="24802" y="2099590"/>
                  </a:cubicBezTo>
                  <a:cubicBezTo>
                    <a:pt x="8922" y="2083710"/>
                    <a:pt x="0" y="2062171"/>
                    <a:pt x="0" y="2039712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69362" cy="21815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737958" y="78273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022181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62488" y="78273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1201296" y="1667863"/>
            <a:ext cx="5473709" cy="1682219"/>
            <a:chOff x="0" y="0"/>
            <a:chExt cx="1441635" cy="44305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441635" cy="443054"/>
            </a:xfrm>
            <a:custGeom>
              <a:avLst/>
              <a:gdLst/>
              <a:ahLst/>
              <a:cxnLst/>
              <a:rect r="r" b="b" t="t" l="l"/>
              <a:pathLst>
                <a:path h="443054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397793"/>
                  </a:lnTo>
                  <a:cubicBezTo>
                    <a:pt x="1441635" y="409797"/>
                    <a:pt x="1436867" y="421309"/>
                    <a:pt x="1428379" y="429797"/>
                  </a:cubicBezTo>
                  <a:cubicBezTo>
                    <a:pt x="1419891" y="438285"/>
                    <a:pt x="1408379" y="443054"/>
                    <a:pt x="1396375" y="443054"/>
                  </a:cubicBezTo>
                  <a:lnTo>
                    <a:pt x="45260" y="443054"/>
                  </a:lnTo>
                  <a:cubicBezTo>
                    <a:pt x="20264" y="443054"/>
                    <a:pt x="0" y="422790"/>
                    <a:pt x="0" y="397793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441635" cy="5002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201296" y="3736817"/>
            <a:ext cx="5473709" cy="1687297"/>
            <a:chOff x="0" y="0"/>
            <a:chExt cx="1441635" cy="44439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441635" cy="444391"/>
            </a:xfrm>
            <a:custGeom>
              <a:avLst/>
              <a:gdLst/>
              <a:ahLst/>
              <a:cxnLst/>
              <a:rect r="r" b="b" t="t" l="l"/>
              <a:pathLst>
                <a:path h="444391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399131"/>
                  </a:lnTo>
                  <a:cubicBezTo>
                    <a:pt x="1441635" y="411135"/>
                    <a:pt x="1436867" y="422647"/>
                    <a:pt x="1428379" y="431135"/>
                  </a:cubicBezTo>
                  <a:cubicBezTo>
                    <a:pt x="1419891" y="439623"/>
                    <a:pt x="1408379" y="444391"/>
                    <a:pt x="1396375" y="444391"/>
                  </a:cubicBezTo>
                  <a:lnTo>
                    <a:pt x="45260" y="444391"/>
                  </a:lnTo>
                  <a:cubicBezTo>
                    <a:pt x="20264" y="444391"/>
                    <a:pt x="0" y="424127"/>
                    <a:pt x="0" y="399131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441635" cy="5015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1201296" y="5810850"/>
            <a:ext cx="5473709" cy="1686873"/>
            <a:chOff x="0" y="0"/>
            <a:chExt cx="1441635" cy="44427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41635" cy="444279"/>
            </a:xfrm>
            <a:custGeom>
              <a:avLst/>
              <a:gdLst/>
              <a:ahLst/>
              <a:cxnLst/>
              <a:rect r="r" b="b" t="t" l="l"/>
              <a:pathLst>
                <a:path h="444279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399019"/>
                  </a:lnTo>
                  <a:cubicBezTo>
                    <a:pt x="1441635" y="411023"/>
                    <a:pt x="1436867" y="422535"/>
                    <a:pt x="1428379" y="431023"/>
                  </a:cubicBezTo>
                  <a:cubicBezTo>
                    <a:pt x="1419891" y="439511"/>
                    <a:pt x="1408379" y="444279"/>
                    <a:pt x="1396375" y="444279"/>
                  </a:cubicBezTo>
                  <a:lnTo>
                    <a:pt x="45260" y="444279"/>
                  </a:lnTo>
                  <a:cubicBezTo>
                    <a:pt x="20264" y="444279"/>
                    <a:pt x="0" y="424016"/>
                    <a:pt x="0" y="399019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441635" cy="501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1050742" y="2053673"/>
            <a:ext cx="1394565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265141" y="4093032"/>
            <a:ext cx="1128774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230907" y="2264725"/>
            <a:ext cx="4444099" cy="49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b="true" sz="2699" spc="134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Balanced Fine-Tuning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393916" y="4240761"/>
            <a:ext cx="4225242" cy="51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Multimodal Analysis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201296" y="6271025"/>
            <a:ext cx="1029611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393916" y="6355518"/>
            <a:ext cx="4484925" cy="51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Steamlit Application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1201296" y="7816691"/>
            <a:ext cx="5473709" cy="1683109"/>
            <a:chOff x="0" y="0"/>
            <a:chExt cx="1441635" cy="44328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441635" cy="443288"/>
            </a:xfrm>
            <a:custGeom>
              <a:avLst/>
              <a:gdLst/>
              <a:ahLst/>
              <a:cxnLst/>
              <a:rect r="r" b="b" t="t" l="l"/>
              <a:pathLst>
                <a:path h="443288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398028"/>
                  </a:lnTo>
                  <a:cubicBezTo>
                    <a:pt x="1441635" y="423024"/>
                    <a:pt x="1421372" y="443288"/>
                    <a:pt x="1396375" y="443288"/>
                  </a:cubicBezTo>
                  <a:lnTo>
                    <a:pt x="45260" y="443288"/>
                  </a:lnTo>
                  <a:cubicBezTo>
                    <a:pt x="20264" y="443288"/>
                    <a:pt x="0" y="423024"/>
                    <a:pt x="0" y="398028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1441635" cy="5004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1265141" y="8235500"/>
            <a:ext cx="965766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393916" y="8064050"/>
            <a:ext cx="4100031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Deeper Comparative  Linguistic Research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928310" y="5143500"/>
            <a:ext cx="8431381" cy="6106672"/>
            <a:chOff x="0" y="0"/>
            <a:chExt cx="2220611" cy="16083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20611" cy="1608342"/>
            </a:xfrm>
            <a:custGeom>
              <a:avLst/>
              <a:gdLst/>
              <a:ahLst/>
              <a:cxnLst/>
              <a:rect r="r" b="b" t="t" l="l"/>
              <a:pathLst>
                <a:path h="1608342" w="2220611">
                  <a:moveTo>
                    <a:pt x="0" y="0"/>
                  </a:moveTo>
                  <a:lnTo>
                    <a:pt x="2220611" y="0"/>
                  </a:lnTo>
                  <a:lnTo>
                    <a:pt x="2220611" y="1608342"/>
                  </a:lnTo>
                  <a:lnTo>
                    <a:pt x="0" y="160834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60705">
            <a:off x="1423346" y="-1948290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927058" y="5518469"/>
            <a:ext cx="4433884" cy="4501530"/>
          </a:xfrm>
          <a:custGeom>
            <a:avLst/>
            <a:gdLst/>
            <a:ahLst/>
            <a:cxnLst/>
            <a:rect r="r" b="b" t="t" l="l"/>
            <a:pathLst>
              <a:path h="4501530" w="4433884">
                <a:moveTo>
                  <a:pt x="0" y="0"/>
                </a:moveTo>
                <a:lnTo>
                  <a:pt x="4433884" y="0"/>
                </a:lnTo>
                <a:lnTo>
                  <a:pt x="4433884" y="4501530"/>
                </a:lnTo>
                <a:lnTo>
                  <a:pt x="0" y="45015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21043" y="3816797"/>
            <a:ext cx="9445915" cy="131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b="true" sz="933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99198" y="-904277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35095" y="140538"/>
            <a:ext cx="6895551" cy="1521052"/>
            <a:chOff x="0" y="0"/>
            <a:chExt cx="1816112" cy="4006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35095" y="1845435"/>
            <a:ext cx="6895551" cy="1521052"/>
            <a:chOff x="0" y="0"/>
            <a:chExt cx="1816112" cy="40060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455562" y="284331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55562" y="1992082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79040" y="298935"/>
            <a:ext cx="5448744" cy="1066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Core Problems &amp; 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Project Objectives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235095" y="8617250"/>
            <a:ext cx="6895551" cy="1521052"/>
            <a:chOff x="0" y="0"/>
            <a:chExt cx="1816112" cy="40060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35095" y="4186832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10556" y="4546800"/>
            <a:ext cx="4985712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spc="8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Within the Streamlit web application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-38814" y="0"/>
            <a:ext cx="8250575" cy="11072020"/>
            <a:chOff x="0" y="0"/>
            <a:chExt cx="2172991" cy="291608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72991" cy="2916088"/>
            </a:xfrm>
            <a:custGeom>
              <a:avLst/>
              <a:gdLst/>
              <a:ahLst/>
              <a:cxnLst/>
              <a:rect r="r" b="b" t="t" l="l"/>
              <a:pathLst>
                <a:path h="2916088" w="2172991">
                  <a:moveTo>
                    <a:pt x="0" y="0"/>
                  </a:moveTo>
                  <a:lnTo>
                    <a:pt x="2172991" y="0"/>
                  </a:lnTo>
                  <a:lnTo>
                    <a:pt x="2172991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2172991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261949" y="423227"/>
            <a:ext cx="453859" cy="9501723"/>
            <a:chOff x="0" y="0"/>
            <a:chExt cx="119535" cy="250251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9535" cy="2502511"/>
            </a:xfrm>
            <a:custGeom>
              <a:avLst/>
              <a:gdLst/>
              <a:ahLst/>
              <a:cxnLst/>
              <a:rect r="r" b="b" t="t" l="l"/>
              <a:pathLst>
                <a:path h="2502511" w="119535">
                  <a:moveTo>
                    <a:pt x="59767" y="0"/>
                  </a:moveTo>
                  <a:lnTo>
                    <a:pt x="59767" y="0"/>
                  </a:lnTo>
                  <a:cubicBezTo>
                    <a:pt x="92776" y="0"/>
                    <a:pt x="119535" y="26759"/>
                    <a:pt x="119535" y="59767"/>
                  </a:cubicBezTo>
                  <a:lnTo>
                    <a:pt x="119535" y="2442744"/>
                  </a:lnTo>
                  <a:cubicBezTo>
                    <a:pt x="119535" y="2458595"/>
                    <a:pt x="113238" y="2473797"/>
                    <a:pt x="102029" y="2485006"/>
                  </a:cubicBezTo>
                  <a:cubicBezTo>
                    <a:pt x="90821" y="2496214"/>
                    <a:pt x="75619" y="2502511"/>
                    <a:pt x="59767" y="2502511"/>
                  </a:cubicBezTo>
                  <a:lnTo>
                    <a:pt x="59767" y="2502511"/>
                  </a:lnTo>
                  <a:cubicBezTo>
                    <a:pt x="43916" y="2502511"/>
                    <a:pt x="28714" y="2496214"/>
                    <a:pt x="17505" y="2485006"/>
                  </a:cubicBezTo>
                  <a:cubicBezTo>
                    <a:pt x="6297" y="2473797"/>
                    <a:pt x="0" y="2458595"/>
                    <a:pt x="0" y="2442744"/>
                  </a:cubicBezTo>
                  <a:lnTo>
                    <a:pt x="0" y="59767"/>
                  </a:lnTo>
                  <a:cubicBezTo>
                    <a:pt x="0" y="43916"/>
                    <a:pt x="6297" y="28714"/>
                    <a:pt x="17505" y="17505"/>
                  </a:cubicBezTo>
                  <a:cubicBezTo>
                    <a:pt x="28714" y="6297"/>
                    <a:pt x="43916" y="0"/>
                    <a:pt x="59767" y="0"/>
                  </a:cubicBezTo>
                  <a:close/>
                </a:path>
              </a:pathLst>
            </a:custGeom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19535" cy="2559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-1070018" y="719624"/>
            <a:ext cx="9574764" cy="140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9"/>
              </a:lnSpc>
            </a:pPr>
            <a:r>
              <a:rPr lang="en-US" b="true" sz="9999" spc="-79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OVERVIEW</a:t>
            </a:r>
          </a:p>
        </p:txBody>
      </p:sp>
      <p:sp>
        <p:nvSpPr>
          <p:cNvPr name="TextBox 24" id="24"/>
          <p:cNvSpPr txBox="true"/>
          <p:nvPr/>
        </p:nvSpPr>
        <p:spPr>
          <a:xfrm rot="-5400000">
            <a:off x="5954568" y="7405062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25" id="25"/>
          <p:cNvSpPr txBox="true"/>
          <p:nvPr/>
        </p:nvSpPr>
        <p:spPr>
          <a:xfrm rot="-5400000">
            <a:off x="6359742" y="2411816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26" id="26"/>
          <p:cNvSpPr txBox="true"/>
          <p:nvPr/>
        </p:nvSpPr>
        <p:spPr>
          <a:xfrm rot="-5400000">
            <a:off x="6359742" y="4808290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0235095" y="3545292"/>
            <a:ext cx="6895551" cy="1521052"/>
            <a:chOff x="0" y="0"/>
            <a:chExt cx="1816112" cy="400606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235095" y="5206642"/>
            <a:ext cx="6895551" cy="1521052"/>
            <a:chOff x="0" y="0"/>
            <a:chExt cx="1816112" cy="400606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0235095" y="6953323"/>
            <a:ext cx="6895551" cy="1521052"/>
            <a:chOff x="0" y="0"/>
            <a:chExt cx="1816112" cy="400606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816112" cy="400606"/>
            </a:xfrm>
            <a:custGeom>
              <a:avLst/>
              <a:gdLst/>
              <a:ahLst/>
              <a:cxnLst/>
              <a:rect r="r" b="b" t="t" l="l"/>
              <a:pathLst>
                <a:path h="400606" w="1816112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0455562" y="377725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455562" y="5484353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04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455562" y="718965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455562" y="8836325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06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347524" y="2286873"/>
            <a:ext cx="5448744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Data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579040" y="4039195"/>
            <a:ext cx="5448744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Methodology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579040" y="5688925"/>
            <a:ext cx="5448744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Project Workflow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681902" y="7352851"/>
            <a:ext cx="5448744" cy="542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spc="149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Preliminary Results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925179" y="9044401"/>
            <a:ext cx="4756465" cy="56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spc="150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Reflection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4565" y="-1187047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104748"/>
            <a:ext cx="7501837" cy="11072020"/>
            <a:chOff x="0" y="0"/>
            <a:chExt cx="1975792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75793" cy="2916088"/>
            </a:xfrm>
            <a:custGeom>
              <a:avLst/>
              <a:gdLst/>
              <a:ahLst/>
              <a:cxnLst/>
              <a:rect r="r" b="b" t="t" l="l"/>
              <a:pathLst>
                <a:path h="2916088" w="1975793">
                  <a:moveTo>
                    <a:pt x="0" y="0"/>
                  </a:moveTo>
                  <a:lnTo>
                    <a:pt x="1975793" y="0"/>
                  </a:lnTo>
                  <a:lnTo>
                    <a:pt x="1975793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97579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6241386" y="392639"/>
            <a:ext cx="453859" cy="9501723"/>
            <a:chOff x="0" y="0"/>
            <a:chExt cx="119535" cy="250251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9535" cy="2502511"/>
            </a:xfrm>
            <a:custGeom>
              <a:avLst/>
              <a:gdLst/>
              <a:ahLst/>
              <a:cxnLst/>
              <a:rect r="r" b="b" t="t" l="l"/>
              <a:pathLst>
                <a:path h="2502511" w="119535">
                  <a:moveTo>
                    <a:pt x="59767" y="0"/>
                  </a:moveTo>
                  <a:lnTo>
                    <a:pt x="59767" y="0"/>
                  </a:lnTo>
                  <a:cubicBezTo>
                    <a:pt x="92776" y="0"/>
                    <a:pt x="119535" y="26759"/>
                    <a:pt x="119535" y="59767"/>
                  </a:cubicBezTo>
                  <a:lnTo>
                    <a:pt x="119535" y="2442744"/>
                  </a:lnTo>
                  <a:cubicBezTo>
                    <a:pt x="119535" y="2458595"/>
                    <a:pt x="113238" y="2473797"/>
                    <a:pt x="102029" y="2485006"/>
                  </a:cubicBezTo>
                  <a:cubicBezTo>
                    <a:pt x="90821" y="2496214"/>
                    <a:pt x="75619" y="2502511"/>
                    <a:pt x="59767" y="2502511"/>
                  </a:cubicBezTo>
                  <a:lnTo>
                    <a:pt x="59767" y="2502511"/>
                  </a:lnTo>
                  <a:cubicBezTo>
                    <a:pt x="43916" y="2502511"/>
                    <a:pt x="28714" y="2496214"/>
                    <a:pt x="17505" y="2485006"/>
                  </a:cubicBezTo>
                  <a:cubicBezTo>
                    <a:pt x="6297" y="2473797"/>
                    <a:pt x="0" y="2458595"/>
                    <a:pt x="0" y="2442744"/>
                  </a:cubicBezTo>
                  <a:lnTo>
                    <a:pt x="0" y="59767"/>
                  </a:lnTo>
                  <a:cubicBezTo>
                    <a:pt x="0" y="43916"/>
                    <a:pt x="6297" y="28714"/>
                    <a:pt x="17505" y="17505"/>
                  </a:cubicBezTo>
                  <a:cubicBezTo>
                    <a:pt x="28714" y="6297"/>
                    <a:pt x="43916" y="0"/>
                    <a:pt x="59767" y="0"/>
                  </a:cubicBezTo>
                  <a:close/>
                </a:path>
              </a:pathLst>
            </a:custGeom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19535" cy="2559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028147" y="1722915"/>
            <a:ext cx="10601668" cy="9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 CORE PROBLEMS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159298" y="3450426"/>
            <a:ext cx="8403819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spc="10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CONTEXT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59298" y="4439285"/>
            <a:ext cx="8929146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Sarcasm is one of the hardest tasks for AI because the meaning is often the opposite of the words used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59298" y="5880859"/>
            <a:ext cx="8403819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spc="10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DIALECT GAP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303557" y="6869554"/>
            <a:ext cx="8115300" cy="89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Most German AI is trained on "Hochdeutsch" (Standard German)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4934004" y="7962222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5339180" y="1590820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8" id="18"/>
          <p:cNvSpPr txBox="true"/>
          <p:nvPr/>
        </p:nvSpPr>
        <p:spPr>
          <a:xfrm rot="-5400000">
            <a:off x="5339180" y="5060650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353516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2"/>
                </a:lnTo>
                <a:lnTo>
                  <a:pt x="0" y="67070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69338" y="5300407"/>
            <a:ext cx="5289063" cy="5056113"/>
            <a:chOff x="0" y="0"/>
            <a:chExt cx="1393004" cy="133165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93004" cy="1331651"/>
            </a:xfrm>
            <a:custGeom>
              <a:avLst/>
              <a:gdLst/>
              <a:ahLst/>
              <a:cxnLst/>
              <a:rect r="r" b="b" t="t" l="l"/>
              <a:pathLst>
                <a:path h="1331651" w="1393004">
                  <a:moveTo>
                    <a:pt x="0" y="0"/>
                  </a:moveTo>
                  <a:lnTo>
                    <a:pt x="1393004" y="0"/>
                  </a:lnTo>
                  <a:lnTo>
                    <a:pt x="1393004" y="1331651"/>
                  </a:lnTo>
                  <a:lnTo>
                    <a:pt x="0" y="1331651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393004" cy="13888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803636" y="3069876"/>
            <a:ext cx="15096618" cy="13170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PROJECT OBJECTIVES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29105" y="-88498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22297" y="6269581"/>
            <a:ext cx="4874027" cy="3032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  <a:spcBef>
                <a:spcPct val="0"/>
              </a:spcBef>
            </a:pPr>
            <a:r>
              <a:rPr lang="en-US" b="true" sz="2434" spc="121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FINE-TUNE THE DISTILBERT TRANSFORMER ARCHITECTURE ON THE GERMAN-LANGUAGE MULTIPICO DATASET TO SPECIALIZE IN SARCASM CLASSIFICATION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17681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16" id="16"/>
          <p:cNvGrpSpPr/>
          <p:nvPr/>
        </p:nvGrpSpPr>
        <p:grpSpPr>
          <a:xfrm rot="5400000">
            <a:off x="6250162" y="-3710637"/>
            <a:ext cx="643045" cy="9407130"/>
            <a:chOff x="0" y="0"/>
            <a:chExt cx="169362" cy="247759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351945" y="7453161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806605" y="5316166"/>
            <a:ext cx="4822500" cy="4970834"/>
            <a:chOff x="0" y="0"/>
            <a:chExt cx="1270123" cy="130919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70123" cy="1309191"/>
            </a:xfrm>
            <a:custGeom>
              <a:avLst/>
              <a:gdLst/>
              <a:ahLst/>
              <a:cxnLst/>
              <a:rect r="r" b="b" t="t" l="l"/>
              <a:pathLst>
                <a:path h="1309191" w="1270123">
                  <a:moveTo>
                    <a:pt x="0" y="0"/>
                  </a:moveTo>
                  <a:lnTo>
                    <a:pt x="1270123" y="0"/>
                  </a:lnTo>
                  <a:lnTo>
                    <a:pt x="1270123" y="1309191"/>
                  </a:lnTo>
                  <a:lnTo>
                    <a:pt x="0" y="1309191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270123" cy="1366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724999" y="6826855"/>
            <a:ext cx="4985712" cy="206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 spc="144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EVALUATE MODEL PERFORMANCE IS TO BE BASED ON THE F1-SCORE METRIC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3085248" y="5316166"/>
            <a:ext cx="4613170" cy="4970834"/>
            <a:chOff x="0" y="0"/>
            <a:chExt cx="1214991" cy="130919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214991" cy="1309191"/>
            </a:xfrm>
            <a:custGeom>
              <a:avLst/>
              <a:gdLst/>
              <a:ahLst/>
              <a:cxnLst/>
              <a:rect r="r" b="b" t="t" l="l"/>
              <a:pathLst>
                <a:path h="1309191" w="1214991">
                  <a:moveTo>
                    <a:pt x="0" y="0"/>
                  </a:moveTo>
                  <a:lnTo>
                    <a:pt x="1214991" y="0"/>
                  </a:lnTo>
                  <a:lnTo>
                    <a:pt x="1214991" y="1309191"/>
                  </a:lnTo>
                  <a:lnTo>
                    <a:pt x="0" y="1309191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57150"/>
              <a:ext cx="1214991" cy="13663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3455293" y="6826855"/>
            <a:ext cx="4046018" cy="206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 spc="144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IMPLEMENT THE MODEL WITHIN A STREAMLIT WEB APPLICATION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740155" y="5144716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540358" y="514800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811202" y="5148007"/>
            <a:ext cx="1354994" cy="1019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2541463" y="-1062898"/>
            <a:ext cx="15584977" cy="6604134"/>
          </a:xfrm>
          <a:custGeom>
            <a:avLst/>
            <a:gdLst/>
            <a:ahLst/>
            <a:cxnLst/>
            <a:rect r="r" b="b" t="t" l="l"/>
            <a:pathLst>
              <a:path h="6604134" w="15584977">
                <a:moveTo>
                  <a:pt x="0" y="0"/>
                </a:moveTo>
                <a:lnTo>
                  <a:pt x="15584977" y="0"/>
                </a:lnTo>
                <a:lnTo>
                  <a:pt x="15584977" y="6604135"/>
                </a:lnTo>
                <a:lnTo>
                  <a:pt x="0" y="66041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7897525" y="31865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858299" y="31865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31525" y="31865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10" id="10"/>
          <p:cNvGrpSpPr/>
          <p:nvPr/>
        </p:nvGrpSpPr>
        <p:grpSpPr>
          <a:xfrm rot="5400000">
            <a:off x="11634118" y="-4175675"/>
            <a:ext cx="643045" cy="9407130"/>
            <a:chOff x="0" y="0"/>
            <a:chExt cx="169362" cy="24775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5776527" y="1075047"/>
            <a:ext cx="11301259" cy="4068453"/>
          </a:xfrm>
          <a:custGeom>
            <a:avLst/>
            <a:gdLst/>
            <a:ahLst/>
            <a:cxnLst/>
            <a:rect r="r" b="b" t="t" l="l"/>
            <a:pathLst>
              <a:path h="4068453" w="11301259">
                <a:moveTo>
                  <a:pt x="0" y="0"/>
                </a:moveTo>
                <a:lnTo>
                  <a:pt x="11301259" y="0"/>
                </a:lnTo>
                <a:lnTo>
                  <a:pt x="11301259" y="4068453"/>
                </a:lnTo>
                <a:lnTo>
                  <a:pt x="0" y="40684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5931" y="1338788"/>
            <a:ext cx="5512410" cy="188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49"/>
              </a:lnSpc>
            </a:pPr>
            <a:r>
              <a:rPr lang="en-US" sz="7164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SOURCE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59311" y="5470341"/>
            <a:ext cx="11638059" cy="4366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7642" indent="-223821" lvl="1">
              <a:lnSpc>
                <a:spcPts val="2902"/>
              </a:lnSpc>
              <a:buFont typeface="Arial"/>
              <a:buChar char="•"/>
            </a:pPr>
            <a:r>
              <a:rPr lang="en-US" b="true" sz="2073" spc="49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A DISAGGREGATED MULTILINGUAL CORPUS FOR IRONY DETECTION</a:t>
            </a:r>
          </a:p>
          <a:p>
            <a:pPr algn="l">
              <a:lnSpc>
                <a:spcPts val="2902"/>
              </a:lnSpc>
            </a:pPr>
          </a:p>
          <a:p>
            <a:pPr algn="l">
              <a:lnSpc>
                <a:spcPts val="2902"/>
              </a:lnSpc>
            </a:pPr>
            <a:r>
              <a:rPr lang="en-US" b="true" sz="2073" spc="49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CONTAINS:</a:t>
            </a:r>
          </a:p>
          <a:p>
            <a:pPr algn="l" marL="447642" indent="-223821" lvl="1">
              <a:lnSpc>
                <a:spcPts val="2902"/>
              </a:lnSpc>
              <a:buFont typeface="Arial"/>
              <a:buChar char="•"/>
            </a:pPr>
            <a:r>
              <a:rPr lang="en-US" b="true" sz="2073" spc="49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18,778 PAIRS OF SHORT CONVERSATIONS (POST-REPLY) FROM TWITTER (8,956) AND REDDIT (9,822)</a:t>
            </a:r>
          </a:p>
          <a:p>
            <a:pPr algn="l" marL="447642" indent="-223821" lvl="1">
              <a:lnSpc>
                <a:spcPts val="2902"/>
              </a:lnSpc>
              <a:buFont typeface="Arial"/>
              <a:buChar char="•"/>
            </a:pPr>
            <a:r>
              <a:rPr lang="en-US" b="true" sz="2073" spc="49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DEMOGRAPHIC INFORMATION OF EACH ANNOTATOR (AGE, NATIONALITY, GENDER, AND SO ON)</a:t>
            </a:r>
          </a:p>
          <a:p>
            <a:pPr algn="l">
              <a:lnSpc>
                <a:spcPts val="2902"/>
              </a:lnSpc>
            </a:pPr>
          </a:p>
          <a:p>
            <a:pPr algn="l">
              <a:lnSpc>
                <a:spcPts val="2902"/>
              </a:lnSpc>
            </a:pPr>
            <a:r>
              <a:rPr lang="en-US" sz="2073" spc="49">
                <a:solidFill>
                  <a:srgbClr val="164B82"/>
                </a:solidFill>
                <a:latin typeface="Telegraf"/>
                <a:ea typeface="Telegraf"/>
                <a:cs typeface="Telegraf"/>
                <a:sym typeface="Telegraf"/>
              </a:rPr>
              <a:t> </a:t>
            </a:r>
            <a:r>
              <a:rPr lang="en-US" b="true" sz="2073" spc="49" u="sng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SUPPORTED TASKS AND LEADERBOARDS</a:t>
            </a:r>
          </a:p>
          <a:p>
            <a:pPr algn="just">
              <a:lnSpc>
                <a:spcPts val="2902"/>
              </a:lnSpc>
            </a:pPr>
            <a:r>
              <a:rPr lang="en-US" b="true" sz="2073" spc="49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IRONY CLASSIFICATION TASK USING SOFT LABELS (I.E., DISTRIBUTION OF ANNOTATIONS) OR HARD LABELS (I.E., AGGREGATED LABELS)</a:t>
            </a:r>
          </a:p>
          <a:p>
            <a:pPr algn="just">
              <a:lnSpc>
                <a:spcPts val="290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4248" y="9337770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848471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88778" y="9337770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grpSp>
        <p:nvGrpSpPr>
          <p:cNvPr name="Group 5" id="5"/>
          <p:cNvGrpSpPr/>
          <p:nvPr/>
        </p:nvGrpSpPr>
        <p:grpSpPr>
          <a:xfrm rot="5400000">
            <a:off x="8822478" y="4843437"/>
            <a:ext cx="643045" cy="9407130"/>
            <a:chOff x="0" y="0"/>
            <a:chExt cx="169362" cy="24775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225008">
            <a:off x="14495588" y="7449730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8410460">
            <a:off x="1935723" y="-5126712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8700" y="1028700"/>
            <a:ext cx="5473709" cy="2431846"/>
            <a:chOff x="0" y="0"/>
            <a:chExt cx="1441635" cy="64048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3655775"/>
            <a:ext cx="5473709" cy="2431846"/>
            <a:chOff x="0" y="0"/>
            <a:chExt cx="1441635" cy="64048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6286752"/>
            <a:ext cx="5473709" cy="2431846"/>
            <a:chOff x="0" y="0"/>
            <a:chExt cx="1441635" cy="64048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785591" y="1028700"/>
            <a:ext cx="5473709" cy="2431846"/>
            <a:chOff x="0" y="0"/>
            <a:chExt cx="1441635" cy="64048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785591" y="3655775"/>
            <a:ext cx="5473709" cy="2431846"/>
            <a:chOff x="0" y="0"/>
            <a:chExt cx="1441635" cy="64048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785591" y="6286752"/>
            <a:ext cx="5473709" cy="2431846"/>
            <a:chOff x="0" y="0"/>
            <a:chExt cx="1441635" cy="64048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441635" cy="640486"/>
            </a:xfrm>
            <a:custGeom>
              <a:avLst/>
              <a:gdLst/>
              <a:ahLst/>
              <a:cxnLst/>
              <a:rect r="r" b="b" t="t" l="l"/>
              <a:pathLst>
                <a:path h="640486" w="1441635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28700" y="178932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785591" y="178932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28700" y="4416399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B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785591" y="4416399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E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6591555" y="3945293"/>
            <a:ext cx="5009307" cy="1852811"/>
            <a:chOff x="0" y="0"/>
            <a:chExt cx="6679077" cy="2470414"/>
          </a:xfrm>
        </p:grpSpPr>
        <p:sp>
          <p:nvSpPr>
            <p:cNvPr name="TextBox 34" id="34"/>
            <p:cNvSpPr txBox="true"/>
            <p:nvPr/>
          </p:nvSpPr>
          <p:spPr>
            <a:xfrm rot="0">
              <a:off x="0" y="47625"/>
              <a:ext cx="6679077" cy="1918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221"/>
                </a:lnSpc>
              </a:pPr>
              <a:r>
                <a:rPr lang="en-US" b="true" sz="5383">
                  <a:solidFill>
                    <a:srgbClr val="343434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PROJECT</a:t>
              </a:r>
            </a:p>
            <a:p>
              <a:pPr algn="ctr">
                <a:lnSpc>
                  <a:spcPts val="5221"/>
                </a:lnSpc>
              </a:pPr>
              <a:r>
                <a:rPr lang="en-US" b="true" sz="5383">
                  <a:solidFill>
                    <a:srgbClr val="343434"/>
                  </a:solidFill>
                  <a:latin typeface="Telegraf Bold"/>
                  <a:ea typeface="Telegraf Bold"/>
                  <a:cs typeface="Telegraf Bold"/>
                  <a:sym typeface="Telegraf Bold"/>
                </a:rPr>
                <a:t>WORKFLOW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1905208"/>
              <a:ext cx="6679077" cy="5652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9"/>
                </a:lnSpc>
                <a:spcBef>
                  <a:spcPct val="0"/>
                </a:spcBef>
              </a:pPr>
              <a:r>
                <a:rPr lang="en-US" sz="2420" spc="58">
                  <a:solidFill>
                    <a:srgbClr val="343434"/>
                  </a:solidFill>
                  <a:latin typeface="Telegraf"/>
                  <a:ea typeface="Telegraf"/>
                  <a:cs typeface="Telegraf"/>
                  <a:sym typeface="Telegraf"/>
                </a:rPr>
                <a:t>CODE PIPELINE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2526047" y="1955063"/>
            <a:ext cx="3976362" cy="49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b="true" sz="2699" spc="134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Categorization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282938" y="1937283"/>
            <a:ext cx="3848273" cy="51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Optimized Training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526047" y="4316708"/>
            <a:ext cx="3278581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Preprocessing &amp; Tokenization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282938" y="4316708"/>
            <a:ext cx="3620396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Performance Checkpoint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8700" y="704347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C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785591" y="7043474"/>
            <a:ext cx="1497347" cy="986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</a:pPr>
            <a:r>
              <a:rPr lang="en-US" b="true" sz="6982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F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2347001" y="7191434"/>
            <a:ext cx="3947787" cy="51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Model Initialization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3310023" y="6943784"/>
            <a:ext cx="3018244" cy="101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  <a:spcBef>
                <a:spcPct val="0"/>
              </a:spcBef>
            </a:pPr>
            <a:r>
              <a:rPr lang="en-US" b="true" sz="2799" spc="13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Bias Analysis &amp; Interpretability</a:t>
            </a:r>
          </a:p>
        </p:txBody>
      </p:sp>
      <p:sp>
        <p:nvSpPr>
          <p:cNvPr name="AutoShape 44" id="44"/>
          <p:cNvSpPr/>
          <p:nvPr/>
        </p:nvSpPr>
        <p:spPr>
          <a:xfrm flipV="true">
            <a:off x="6502409" y="2244623"/>
            <a:ext cx="5283182" cy="0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5" id="45"/>
          <p:cNvSpPr/>
          <p:nvPr/>
        </p:nvSpPr>
        <p:spPr>
          <a:xfrm>
            <a:off x="6502409" y="7496097"/>
            <a:ext cx="5098453" cy="6579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6" id="46"/>
          <p:cNvSpPr/>
          <p:nvPr/>
        </p:nvSpPr>
        <p:spPr>
          <a:xfrm>
            <a:off x="6502409" y="4871699"/>
            <a:ext cx="446710" cy="0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  <p:sp>
        <p:nvSpPr>
          <p:cNvPr name="AutoShape 47" id="47"/>
          <p:cNvSpPr/>
          <p:nvPr/>
        </p:nvSpPr>
        <p:spPr>
          <a:xfrm flipV="true">
            <a:off x="11338881" y="4871699"/>
            <a:ext cx="556730" cy="0"/>
          </a:xfrm>
          <a:prstGeom prst="line">
            <a:avLst/>
          </a:prstGeom>
          <a:ln cap="flat" w="19050">
            <a:solidFill>
              <a:srgbClr val="164B82"/>
            </a:solidFill>
            <a:prstDash val="sysDash"/>
            <a:headEnd type="oval" len="lg" w="lg"/>
            <a:tailEnd type="oval" len="lg" w="lg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10566336" y="6619902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84357">
            <a:off x="-575872" y="-647487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320237" y="-392510"/>
            <a:ext cx="2222584" cy="11072020"/>
            <a:chOff x="0" y="0"/>
            <a:chExt cx="585372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5372" cy="2916088"/>
            </a:xfrm>
            <a:custGeom>
              <a:avLst/>
              <a:gdLst/>
              <a:ahLst/>
              <a:cxnLst/>
              <a:rect r="r" b="b" t="t" l="l"/>
              <a:pathLst>
                <a:path h="2916088" w="585372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16745" y="3524696"/>
            <a:ext cx="643045" cy="7154814"/>
            <a:chOff x="0" y="0"/>
            <a:chExt cx="169362" cy="188439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1884395"/>
            </a:xfrm>
            <a:custGeom>
              <a:avLst/>
              <a:gdLst/>
              <a:ahLst/>
              <a:cxnLst/>
              <a:rect r="r" b="b" t="t" l="l"/>
              <a:pathLst>
                <a:path h="1884395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799715"/>
                  </a:lnTo>
                  <a:cubicBezTo>
                    <a:pt x="169362" y="1846483"/>
                    <a:pt x="131449" y="1884395"/>
                    <a:pt x="84681" y="1884395"/>
                  </a:cubicBezTo>
                  <a:lnTo>
                    <a:pt x="84681" y="1884395"/>
                  </a:lnTo>
                  <a:cubicBezTo>
                    <a:pt x="62222" y="1884395"/>
                    <a:pt x="40683" y="1875474"/>
                    <a:pt x="24802" y="1859593"/>
                  </a:cubicBezTo>
                  <a:cubicBezTo>
                    <a:pt x="8922" y="1843712"/>
                    <a:pt x="0" y="1822173"/>
                    <a:pt x="0" y="1799715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19415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3291865" y="5597725"/>
            <a:ext cx="13551147" cy="3946772"/>
          </a:xfrm>
          <a:custGeom>
            <a:avLst/>
            <a:gdLst/>
            <a:ahLst/>
            <a:cxnLst/>
            <a:rect r="r" b="b" t="t" l="l"/>
            <a:pathLst>
              <a:path h="3946772" w="13551147">
                <a:moveTo>
                  <a:pt x="0" y="0"/>
                </a:moveTo>
                <a:lnTo>
                  <a:pt x="13551148" y="0"/>
                </a:lnTo>
                <a:lnTo>
                  <a:pt x="13551148" y="3946772"/>
                </a:lnTo>
                <a:lnTo>
                  <a:pt x="0" y="39467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168817" y="388814"/>
            <a:ext cx="9119183" cy="4810369"/>
          </a:xfrm>
          <a:custGeom>
            <a:avLst/>
            <a:gdLst/>
            <a:ahLst/>
            <a:cxnLst/>
            <a:rect r="r" b="b" t="t" l="l"/>
            <a:pathLst>
              <a:path h="4810369" w="9119183">
                <a:moveTo>
                  <a:pt x="0" y="0"/>
                </a:moveTo>
                <a:lnTo>
                  <a:pt x="9119183" y="0"/>
                </a:lnTo>
                <a:lnTo>
                  <a:pt x="9119183" y="4810369"/>
                </a:lnTo>
                <a:lnTo>
                  <a:pt x="0" y="48103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-5400000">
            <a:off x="158456" y="7560306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494930" y="4967606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-1413279" y="-531114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23494" y="3487725"/>
            <a:ext cx="6307148" cy="1693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61"/>
              </a:lnSpc>
            </a:pPr>
            <a:r>
              <a:rPr lang="en-US" sz="645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PRELIMINARY RESULTS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392510"/>
            <a:ext cx="5212196" cy="11072020"/>
            <a:chOff x="0" y="0"/>
            <a:chExt cx="1372759" cy="2916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275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372759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269688">
            <a:off x="5551835" y="7583453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4"/>
                </a:lnTo>
                <a:lnTo>
                  <a:pt x="0" y="54070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-5400000">
            <a:off x="-504519" y="3782822"/>
            <a:ext cx="9719132" cy="2721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8"/>
              </a:lnSpc>
            </a:pPr>
            <a:r>
              <a:rPr lang="en-US" sz="10339" b="true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A BALANCED PERSPECTIVE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4362236">
            <a:off x="13391562" y="-1431588"/>
            <a:ext cx="7735476" cy="4631616"/>
          </a:xfrm>
          <a:custGeom>
            <a:avLst/>
            <a:gdLst/>
            <a:ahLst/>
            <a:cxnLst/>
            <a:rect r="r" b="b" t="t" l="l"/>
            <a:pathLst>
              <a:path h="4631616" w="773547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261399" y="-837437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grpSp>
        <p:nvGrpSpPr>
          <p:cNvPr name="Group 9" id="9"/>
          <p:cNvGrpSpPr/>
          <p:nvPr/>
        </p:nvGrpSpPr>
        <p:grpSpPr>
          <a:xfrm rot="5400000">
            <a:off x="10307317" y="-3710637"/>
            <a:ext cx="643045" cy="9407130"/>
            <a:chOff x="0" y="0"/>
            <a:chExt cx="169362" cy="24775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049087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GenAI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33310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73618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Project.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55588" y="2410814"/>
            <a:ext cx="8403819" cy="769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 spc="100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STRENTHS &amp; LIMITATIONS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6596675" y="3990059"/>
            <a:ext cx="333375" cy="333375"/>
            <a:chOff x="0" y="0"/>
            <a:chExt cx="87802" cy="878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270161" y="3990059"/>
            <a:ext cx="333375" cy="333375"/>
            <a:chOff x="0" y="0"/>
            <a:chExt cx="87802" cy="8780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7070162" y="4009109"/>
            <a:ext cx="3003456" cy="346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8"/>
              </a:lnSpc>
            </a:pPr>
            <a:r>
              <a:rPr lang="en-US" sz="240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STRENGTHS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811020" y="4009109"/>
            <a:ext cx="3003456" cy="346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28"/>
              </a:lnSpc>
            </a:pPr>
            <a:r>
              <a:rPr lang="en-US" sz="240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LIMITATIONS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489085" y="4528115"/>
            <a:ext cx="4740535" cy="5087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Granular Insight: Unlike standard NLP, this approach "slices" data by variety, uncovering hidden biases that a single accuracy score would hide.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Methodological Rigor: The use of Early Stopping and weighted loss ensures that the model is statistically sound and not merely memorizing the majority class.</a:t>
            </a:r>
          </a:p>
          <a:p>
            <a:pPr algn="just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2270161" y="4528115"/>
            <a:ext cx="4785728" cy="5087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Context Scarcity: BERT models analyze single sentences; however, sarcasm often relies on a conversation's history, which is lost in this dataset.</a:t>
            </a: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Pre-training Bias: Because the base model was pre-trained on massive corpora of Standard German (Wikipedia/News), it possesses an inherent "Standard" bias that fine-tuning alone cannot fully erase.</a:t>
            </a:r>
          </a:p>
          <a:p>
            <a:pPr algn="just"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189023" y="-244431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507634" y="788238"/>
            <a:ext cx="643045" cy="9407130"/>
            <a:chOff x="0" y="0"/>
            <a:chExt cx="857393" cy="12542840"/>
          </a:xfrm>
        </p:grpSpPr>
        <p:sp>
          <p:nvSpPr>
            <p:cNvPr name="TextBox 7" id="7"/>
            <p:cNvSpPr txBox="true"/>
            <p:nvPr/>
          </p:nvSpPr>
          <p:spPr>
            <a:xfrm rot="-5400000">
              <a:off x="-1266608" y="9206344"/>
              <a:ext cx="3323932" cy="446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GenAI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-5400000">
              <a:off x="-817974" y="2609348"/>
              <a:ext cx="2426665" cy="446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2026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-5400000">
              <a:off x="-817974" y="5622270"/>
              <a:ext cx="2426665" cy="446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 spc="95">
                  <a:solidFill>
                    <a:srgbClr val="F2F7FA"/>
                  </a:solidFill>
                  <a:latin typeface="Telegraf Extra-Light"/>
                  <a:ea typeface="Telegraf Extra-Light"/>
                  <a:cs typeface="Telegraf Extra-Light"/>
                  <a:sym typeface="Telegraf Extra-Light"/>
                </a:rPr>
                <a:t>Project.</a:t>
              </a:r>
            </a:p>
          </p:txBody>
        </p:sp>
        <p:grpSp>
          <p:nvGrpSpPr>
            <p:cNvPr name="Group 10" id="10"/>
            <p:cNvGrpSpPr/>
            <p:nvPr/>
          </p:nvGrpSpPr>
          <p:grpSpPr>
            <a:xfrm rot="0">
              <a:off x="0" y="0"/>
              <a:ext cx="857393" cy="12542840"/>
              <a:chOff x="0" y="0"/>
              <a:chExt cx="169362" cy="2477598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69362" cy="2477598"/>
              </a:xfrm>
              <a:custGeom>
                <a:avLst/>
                <a:gdLst/>
                <a:ahLst/>
                <a:cxnLst/>
                <a:rect r="r" b="b" t="t" l="l"/>
                <a:pathLst>
                  <a:path h="2477598" w="169362">
                    <a:moveTo>
                      <a:pt x="84681" y="0"/>
                    </a:moveTo>
                    <a:lnTo>
                      <a:pt x="84681" y="0"/>
                    </a:lnTo>
                    <a:cubicBezTo>
                      <a:pt x="107140" y="0"/>
                      <a:pt x="128678" y="8922"/>
                      <a:pt x="144559" y="24802"/>
                    </a:cubicBezTo>
                    <a:cubicBezTo>
                      <a:pt x="160440" y="40683"/>
                      <a:pt x="169362" y="62222"/>
                      <a:pt x="169362" y="84681"/>
                    </a:cubicBezTo>
                    <a:lnTo>
                      <a:pt x="169362" y="2392917"/>
                    </a:lnTo>
                    <a:cubicBezTo>
                      <a:pt x="169362" y="2439685"/>
                      <a:pt x="131449" y="2477598"/>
                      <a:pt x="84681" y="2477598"/>
                    </a:cubicBezTo>
                    <a:lnTo>
                      <a:pt x="84681" y="2477598"/>
                    </a:lnTo>
                    <a:cubicBezTo>
                      <a:pt x="37913" y="2477598"/>
                      <a:pt x="0" y="2439685"/>
                      <a:pt x="0" y="2392917"/>
                    </a:cubicBezTo>
                    <a:lnTo>
                      <a:pt x="0" y="84681"/>
                    </a:lnTo>
                    <a:cubicBezTo>
                      <a:pt x="0" y="37913"/>
                      <a:pt x="37913" y="0"/>
                      <a:pt x="84681" y="0"/>
                    </a:cubicBezTo>
                    <a:close/>
                  </a:path>
                </a:pathLst>
              </a:custGeom>
              <a:ln w="19050" cap="rnd">
                <a:solidFill>
                  <a:srgbClr val="F2F7FA"/>
                </a:solidFill>
                <a:prstDash val="solid"/>
                <a:round/>
              </a:ln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57150"/>
                <a:ext cx="169362" cy="253474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639"/>
                  </a:lnSpc>
                </a:pPr>
              </a:p>
            </p:txBody>
          </p:sp>
        </p:grpSp>
      </p:grpSp>
      <p:sp>
        <p:nvSpPr>
          <p:cNvPr name="TextBox 13" id="13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028700" y="4001446"/>
            <a:ext cx="10062035" cy="2284108"/>
            <a:chOff x="0" y="0"/>
            <a:chExt cx="2650083" cy="60157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650083" cy="601576"/>
            </a:xfrm>
            <a:custGeom>
              <a:avLst/>
              <a:gdLst/>
              <a:ahLst/>
              <a:cxnLst/>
              <a:rect r="r" b="b" t="t" l="l"/>
              <a:pathLst>
                <a:path h="601576" w="2650083">
                  <a:moveTo>
                    <a:pt x="0" y="0"/>
                  </a:moveTo>
                  <a:lnTo>
                    <a:pt x="2650083" y="0"/>
                  </a:lnTo>
                  <a:lnTo>
                    <a:pt x="2650083" y="601576"/>
                  </a:lnTo>
                  <a:lnTo>
                    <a:pt x="0" y="601576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53000"/>
                  </a:srgbClr>
                </a:gs>
                <a:gs pos="50000">
                  <a:srgbClr val="699ACD">
                    <a:alpha val="53000"/>
                  </a:srgbClr>
                </a:gs>
                <a:gs pos="100000">
                  <a:srgbClr val="2F679F">
                    <a:alpha val="53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2650083" cy="6587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28700" y="4326128"/>
            <a:ext cx="9890567" cy="1691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08"/>
              </a:lnSpc>
            </a:pPr>
            <a:r>
              <a:rPr lang="en-US" b="true" sz="6400" spc="1036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ETHICAL CONSIDERATIONS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27283" y="1259322"/>
            <a:ext cx="8693401" cy="648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2"/>
              </a:lnSpc>
            </a:pPr>
            <a:r>
              <a:rPr lang="en-US" sz="460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THE "BLACK BOX" PROBLEM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54904" y="7873246"/>
            <a:ext cx="8082591" cy="221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If an AI model consistently misinterprets regional dialects, it risks "silencing" those voices in automated moderation systems or sentiment analysis.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788672" y="2108064"/>
            <a:ext cx="7815054" cy="1572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  <a:spcBef>
                <a:spcPct val="0"/>
              </a:spcBef>
            </a:pPr>
            <a:r>
              <a:rPr lang="en-US" sz="2199" spc="109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The "Black Box" Problem: Relying on BERT without interpretability tools like SHAP is ethically risky, as researchers may inadvertently propagate biases without knowing which words the model is penalizing.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123084" y="1880480"/>
            <a:ext cx="7177418" cy="648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2"/>
              </a:lnSpc>
            </a:pPr>
            <a:r>
              <a:rPr lang="en-US" b="true" sz="460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DATA PRIVACY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95101" y="6599879"/>
            <a:ext cx="7035513" cy="1210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2"/>
              </a:lnSpc>
            </a:pPr>
            <a:r>
              <a:rPr lang="en-US" b="true" sz="46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LINGUISTIC MARGINALIZATION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571080" y="2909244"/>
            <a:ext cx="4239632" cy="3677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b="true" sz="2599" spc="129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Using social media comments for research requires careful anonymization to prevent the doxxing of individuals whose dialects make them easily identifiable.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DAG_zBh0Yh0</dc:identifier>
  <dcterms:modified xsi:type="dcterms:W3CDTF">2011-08-01T06:04:30Z</dcterms:modified>
  <cp:revision>1</cp:revision>
  <dc:title>Purple and Black Gradient Modern Metaverse Presentation</dc:title>
</cp:coreProperties>
</file>

<file path=docProps/thumbnail.jpeg>
</file>